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3" r:id="rId6"/>
    <p:sldId id="260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880A2F-7D23-4DCF-A885-370549651B13}">
          <p14:sldIdLst>
            <p14:sldId id="256"/>
            <p14:sldId id="258"/>
            <p14:sldId id="262"/>
            <p14:sldId id="259"/>
            <p14:sldId id="263"/>
            <p14:sldId id="260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3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87DE6118-2437-4B30-8E3C-4D2BE6020583}" type="datetimeFigureOut">
              <a:rPr lang="en-US" dirty="0"/>
              <a:t>9/28/2025</a:t>
            </a:fld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215" y="363142"/>
            <a:ext cx="8361229" cy="1912775"/>
          </a:xfrm>
        </p:spPr>
        <p:txBody>
          <a:bodyPr/>
          <a:lstStyle/>
          <a:p>
            <a:r>
              <a:rPr lang="en-US" b="1" dirty="0"/>
              <a:t>DIZKART INDIANS BEST ONLINE SHOPPING STORE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161309" y="2275917"/>
            <a:ext cx="6030691" cy="1692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000" b="1" dirty="0"/>
              <a:t>Team Name:  </a:t>
            </a:r>
            <a:r>
              <a:rPr lang="en-IN" altLang="en-US" sz="2000" b="1" dirty="0" err="1"/>
              <a:t>CodeStrom</a:t>
            </a:r>
            <a:endParaRPr lang="en-IN" altLang="en-US" sz="2000" b="1" dirty="0"/>
          </a:p>
          <a:p>
            <a:r>
              <a:rPr lang="en-IN" altLang="en-US" sz="2000" b="1" dirty="0"/>
              <a:t>Problem Statement ID:  HACXPB001 </a:t>
            </a:r>
          </a:p>
          <a:p>
            <a:r>
              <a:rPr lang="en-IN" altLang="en-US" sz="2000" b="1" dirty="0"/>
              <a:t>Title: </a:t>
            </a:r>
            <a:r>
              <a:rPr lang="en-US" b="1" dirty="0" err="1"/>
              <a:t>DizKart</a:t>
            </a:r>
            <a:r>
              <a:rPr lang="en-US" b="1" dirty="0"/>
              <a:t> Indians Best Online shopping Store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220" y="1744980"/>
            <a:ext cx="9860280" cy="20078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</a:rPr>
              <a:t>Problem </a:t>
            </a:r>
            <a:r>
              <a:rPr 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Statement</a:t>
            </a:r>
            <a:r>
              <a:rPr lang="en-IN" alt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ptos" panose="020B0004020202020204" pitchFamily="34" charset="0"/>
              </a:rPr>
              <a:t>Chosen</a:t>
            </a:r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</a:rPr>
              <a:t>: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en-US" altLang="en-US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Problem:</a:t>
            </a:r>
            <a:r>
              <a:rPr lang="en-US" altLang="en-US" sz="1600" dirty="0">
                <a:latin typeface="Aptos" panose="020B0004020202020204" pitchFamily="34" charset="0"/>
              </a:rPr>
              <a:t> Retailers on Qwipo’s B2B marketplace struggle with product discovery and order optimization.</a:t>
            </a:r>
          </a:p>
          <a:p>
            <a:r>
              <a:rPr lang="en-US" altLang="en-US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Current issues</a:t>
            </a:r>
            <a:r>
              <a:rPr lang="en-US" altLang="en-US" sz="1600" dirty="0">
                <a:latin typeface="Aptos" panose="020B0004020202020204" pitchFamily="34" charset="0"/>
              </a:rPr>
              <a:t>: Repetitive buying patterns and missed opportunities lead to lower profits and inefficient trade.</a:t>
            </a: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1002030" y="791845"/>
            <a:ext cx="494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lt"/>
              <a:buNone/>
            </a:pPr>
            <a:r>
              <a:rPr lang="en-US" sz="24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Problem Statement Reference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0220" y="3966845"/>
            <a:ext cx="10085070" cy="1793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Reason to Choose the Problem Statement:</a:t>
            </a: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en-US" altLang="en-US" sz="1600" dirty="0">
                <a:latin typeface="Aptos" panose="020B0004020202020204" pitchFamily="34" charset="0"/>
                <a:sym typeface="+mn-ea"/>
              </a:rPr>
              <a:t>MSMEs rely on effective sourcing; solving this can: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Boost retailer profitability by 15–20%.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Increase repeat purchases by 25%.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Directly support small business growth.</a:t>
            </a:r>
            <a:endParaRPr lang="en-US" altLang="en-US" sz="1600" dirty="0">
              <a:latin typeface="Aptos" panose="020B0004020202020204" pitchFamily="34" charset="0"/>
            </a:endParaRPr>
          </a:p>
          <a:p>
            <a:endParaRPr lang="en-US" sz="1600"/>
          </a:p>
        </p:txBody>
      </p:sp>
      <p:sp>
        <p:nvSpPr>
          <p:cNvPr id="8" name="Rectangles 7"/>
          <p:cNvSpPr/>
          <p:nvPr/>
        </p:nvSpPr>
        <p:spPr>
          <a:xfrm>
            <a:off x="1002030" y="2306320"/>
            <a:ext cx="4477385" cy="20808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Picture 1" descr="Gemini_Generated_Image_qwvgkkqwvgkkqw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70" y="2917825"/>
            <a:ext cx="4138295" cy="4138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85825" y="1337310"/>
            <a:ext cx="5824220" cy="486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Solution:</a:t>
            </a:r>
          </a:p>
          <a:p>
            <a:r>
              <a:rPr lang="en-US" altLang="en-US"/>
              <a:t> </a:t>
            </a:r>
            <a:r>
              <a:rPr lang="en-IN" altLang="en-US"/>
              <a:t>           </a:t>
            </a:r>
            <a:r>
              <a:rPr lang="en-US" altLang="en-US" sz="1600"/>
              <a:t>AI-driven recommendation system analyzing retailer behavior to deliver personalized product suggestions within the mobile marketplace.</a:t>
            </a:r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Key Features:</a:t>
            </a:r>
          </a:p>
          <a:p>
            <a:r>
              <a:rPr lang="en-US" altLang="en-US" sz="1600" b="1"/>
              <a:t>Personalized Recommendations</a:t>
            </a:r>
            <a:r>
              <a:rPr lang="en-US" altLang="en-US" sz="1600"/>
              <a:t> – Based on history &amp; peer activity.</a:t>
            </a:r>
          </a:p>
          <a:p>
            <a:r>
              <a:rPr lang="en-US" altLang="en-US" sz="1600" b="1"/>
              <a:t>Hyperlocal Trends</a:t>
            </a:r>
            <a:r>
              <a:rPr lang="en-US" altLang="en-US" sz="1600"/>
              <a:t> – Top-selling products in the region.</a:t>
            </a:r>
          </a:p>
          <a:p>
            <a:r>
              <a:rPr lang="en-US" altLang="en-US" sz="1600" b="1"/>
              <a:t>Smart Cart </a:t>
            </a:r>
            <a:r>
              <a:rPr lang="en-US" altLang="en-US" sz="1600"/>
              <a:t>– Bundles, alternatives, and margin insights.</a:t>
            </a:r>
          </a:p>
          <a:p>
            <a:r>
              <a:rPr lang="en-US" altLang="en-US" sz="1600" b="1"/>
              <a:t>Voice &amp; Vernacular Search</a:t>
            </a:r>
            <a:r>
              <a:rPr lang="en-US" altLang="en-US" sz="1600"/>
              <a:t> – Multi-language voice queries.</a:t>
            </a:r>
          </a:p>
          <a:p>
            <a:r>
              <a:rPr lang="en-US" altLang="en-US" sz="1600" b="1"/>
              <a:t>Seasonal Suggestions</a:t>
            </a:r>
            <a:r>
              <a:rPr lang="en-US" altLang="en-US" sz="1600"/>
              <a:t>– Festival &amp; seasonal relevance.</a:t>
            </a:r>
          </a:p>
          <a:p>
            <a:r>
              <a:rPr lang="en-US" altLang="en-US" sz="1600" b="1"/>
              <a:t>Retailer Circle &amp; Reviews</a:t>
            </a:r>
            <a:r>
              <a:rPr lang="en-US" altLang="en-US" sz="1600"/>
              <a:t> – Community-driven discovery.</a:t>
            </a:r>
          </a:p>
          <a:p>
            <a:r>
              <a:rPr lang="en-US" altLang="en-US" sz="1600" b="1"/>
              <a:t>Auto-Replenishment + Discovery Boost</a:t>
            </a:r>
            <a:r>
              <a:rPr lang="en-US" altLang="en-US" sz="1600"/>
              <a:t> – Convenience + </a:t>
            </a:r>
            <a:r>
              <a:rPr lang="en-IN" altLang="en-US" sz="1600"/>
              <a:t> </a:t>
            </a:r>
            <a:r>
              <a:rPr lang="en-US" altLang="en-US" sz="1600"/>
              <a:t>new</a:t>
            </a:r>
            <a:r>
              <a:rPr lang="en-IN" altLang="en-US" sz="1600"/>
              <a:t> </a:t>
            </a:r>
            <a:r>
              <a:rPr lang="en-US" altLang="en-US" sz="1600"/>
              <a:t>products.</a:t>
            </a:r>
          </a:p>
          <a:p>
            <a:r>
              <a:rPr lang="en-US" altLang="en-US" sz="1600" b="1"/>
              <a:t>Gamified Rewards</a:t>
            </a:r>
            <a:r>
              <a:rPr lang="en-US" altLang="en-US" sz="1600"/>
              <a:t>– Incentives for product trials.</a:t>
            </a:r>
          </a:p>
          <a:p>
            <a:r>
              <a:rPr lang="en-US" altLang="en-US" sz="1600" b="1"/>
              <a:t>Real-Time Dashboard</a:t>
            </a:r>
            <a:r>
              <a:rPr lang="en-US" altLang="en-US" sz="1600"/>
              <a:t>– Insights for retailers &amp; distributors.</a:t>
            </a:r>
          </a:p>
          <a:p>
            <a:r>
              <a:rPr lang="en-US" altLang="en-US" sz="1600" b="1"/>
              <a:t>Scalable API </a:t>
            </a:r>
            <a:r>
              <a:rPr lang="en-US" altLang="en-US" sz="1600"/>
              <a:t>– &lt;200ms response, 10,000+ profiles.</a:t>
            </a:r>
          </a:p>
          <a:p>
            <a:endParaRPr lang="en-US" alt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805180" y="770255"/>
            <a:ext cx="619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  <a:sym typeface="+mn-ea"/>
              </a:rPr>
              <a:t>Solution </a:t>
            </a:r>
            <a:r>
              <a:rPr lang="en-US" sz="2400" b="1" dirty="0" err="1">
                <a:latin typeface="Aptos" panose="020B0004020202020204" pitchFamily="34" charset="0"/>
                <a:sym typeface="+mn-ea"/>
              </a:rPr>
              <a:t>Overview</a:t>
            </a:r>
            <a:r>
              <a:rPr lang="en-IN" altLang="en-US" sz="2400" b="1" dirty="0" err="1">
                <a:latin typeface="Aptos" panose="020B0004020202020204" pitchFamily="34" charset="0"/>
                <a:sym typeface="+mn-ea"/>
              </a:rPr>
              <a:t> </a:t>
            </a:r>
            <a:r>
              <a:rPr lang="en-US" sz="2400" b="1" dirty="0" err="1">
                <a:latin typeface="Aptos" panose="020B0004020202020204" pitchFamily="34" charset="0"/>
                <a:sym typeface="+mn-ea"/>
              </a:rPr>
              <a:t>Proposed</a:t>
            </a:r>
            <a:r>
              <a:rPr lang="en-US" sz="2400" b="1" dirty="0">
                <a:latin typeface="Aptos" panose="020B0004020202020204" pitchFamily="34" charset="0"/>
                <a:sym typeface="+mn-ea"/>
              </a:rPr>
              <a:t> Approach</a:t>
            </a:r>
            <a:endParaRPr lang="en-US" sz="2400"/>
          </a:p>
        </p:txBody>
      </p:sp>
      <p:pic>
        <p:nvPicPr>
          <p:cNvPr id="5" name="Picture 4" descr="ChatGPT Image Sep 27, 2025, 04_59_3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35" y="1500505"/>
            <a:ext cx="5396865" cy="38042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621905" y="1579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461250" y="1500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>
                <a:solidFill>
                  <a:schemeClr val="accent2"/>
                </a:solidFill>
              </a:rPr>
              <a:t>SystematicArchitecture:-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4410" y="951230"/>
            <a:ext cx="10245090" cy="5283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1600" dirty="0">
              <a:latin typeface="Aptos" panose="020B0004020202020204" pitchFamily="34" charset="0"/>
            </a:endParaRPr>
          </a:p>
          <a:p>
            <a:pPr indent="0">
              <a:buNone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58445" y="1635125"/>
            <a:ext cx="4861560" cy="3409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IN" alt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flow explination:</a:t>
            </a:r>
          </a:p>
          <a:p>
            <a:pPr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accent2"/>
              </a:solidFill>
              <a:latin typeface="Aptos" panose="020B00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Retailer activity (search, browse, orders) is logged.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Data preprocessed (cleaning, feature extraction).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ML models generate recommendations (personalized + trending).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Results cached for faster API response (&lt;200ms).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Recommendations displayed in real-time on the app.</a:t>
            </a: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 descr="ChatGPT Image Sep 27, 2025, 07_24_39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5" y="1330325"/>
            <a:ext cx="516382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89255" y="1329055"/>
            <a:ext cx="5123815" cy="4999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Backend</a:t>
            </a:r>
            <a:r>
              <a:rPr lang="en-US" dirty="0">
                <a:latin typeface="Aptos" panose="020B0004020202020204" pitchFamily="34" charset="0"/>
                <a:sym typeface="+mn-ea"/>
              </a:rPr>
              <a:t>: Node.js with Express/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Fastify</a:t>
            </a:r>
            <a:r>
              <a:rPr lang="en-US" dirty="0">
                <a:latin typeface="Aptos" panose="020B0004020202020204" pitchFamily="34" charset="0"/>
                <a:sym typeface="+mn-ea"/>
              </a:rPr>
              <a:t>, Python with Flask/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FastAPI</a:t>
            </a:r>
            <a:r>
              <a:rPr lang="en-US" dirty="0">
                <a:latin typeface="Aptos" panose="020B0004020202020204" pitchFamily="34" charset="0"/>
                <a:sym typeface="+mn-ea"/>
              </a:rPr>
              <a:t>, Microservices.</a:t>
            </a: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Frontend: </a:t>
            </a:r>
            <a:r>
              <a:rPr lang="en-US" dirty="0">
                <a:latin typeface="Aptos" panose="020B0004020202020204" pitchFamily="34" charset="0"/>
                <a:sym typeface="+mn-ea"/>
              </a:rPr>
              <a:t>Mobile app (React Native/Flutter), Web interface (React.js).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Databases</a:t>
            </a:r>
            <a:r>
              <a:rPr lang="en-US" dirty="0">
                <a:latin typeface="Aptos" panose="020B0004020202020204" pitchFamily="34" charset="0"/>
                <a:sym typeface="+mn-ea"/>
              </a:rPr>
              <a:t>: PostgreSQL (structured), MongoDB (catalog &amp; unstructured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ML/AI Frameworks: </a:t>
            </a:r>
            <a:r>
              <a:rPr lang="en-US" dirty="0">
                <a:latin typeface="Aptos" panose="020B0004020202020204" pitchFamily="34" charset="0"/>
                <a:sym typeface="+mn-ea"/>
              </a:rPr>
              <a:t>Python scikit-learn, TensorFlow,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PyTorch</a:t>
            </a:r>
            <a:r>
              <a:rPr lang="en-US" dirty="0">
                <a:latin typeface="Aptos" panose="020B0004020202020204" pitchFamily="34" charset="0"/>
                <a:sym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  <a:sym typeface="+mn-ea"/>
              </a:rPr>
              <a:t>APIs / Libraries:</a:t>
            </a:r>
            <a:r>
              <a:rPr lang="en-US" dirty="0">
                <a:latin typeface="Aptos" panose="020B0004020202020204" pitchFamily="34" charset="0"/>
                <a:sym typeface="+mn-ea"/>
              </a:rPr>
              <a:t> REST/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GraphQL</a:t>
            </a:r>
            <a:r>
              <a:rPr lang="en-US" dirty="0">
                <a:latin typeface="Aptos" panose="020B0004020202020204" pitchFamily="34" charset="0"/>
                <a:sym typeface="+mn-ea"/>
              </a:rPr>
              <a:t> APIs, WebSocket (real-time),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OpenAI</a:t>
            </a:r>
            <a:r>
              <a:rPr lang="en-US" dirty="0">
                <a:latin typeface="Aptos" panose="020B0004020202020204" pitchFamily="34" charset="0"/>
                <a:sym typeface="+mn-ea"/>
              </a:rPr>
              <a:t>/Gemini for NLP/semantic search</a:t>
            </a: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747385" y="1329055"/>
            <a:ext cx="5342890" cy="486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Algorithms Chosen: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Collaborative Filtering (similar retailers’ purchases)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Content-Based Filtering (product attributes, categories)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Hybrid Model (combination for accuracy)</a:t>
            </a:r>
            <a:endParaRPr lang="en-US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Reason for Choice: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Hybrid systems combine strengths: collaborative filtering ensures personalization, content-based handles new products, and hybrid improves scalability.</a:t>
            </a:r>
            <a:endParaRPr lang="en-US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Model Training &amp; Testing Approach:</a:t>
            </a:r>
            <a:endParaRPr lang="en-US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Data split into train/test (80/20).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Cross-validation for performance.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Evaluation on metrics like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precision@k</a:t>
            </a:r>
            <a:r>
              <a:rPr lang="en-US" dirty="0">
                <a:latin typeface="Aptos" panose="020B0004020202020204" pitchFamily="34" charset="0"/>
                <a:sym typeface="+mn-ea"/>
              </a:rPr>
              <a:t>, </a:t>
            </a:r>
            <a:r>
              <a:rPr lang="en-US" dirty="0" err="1">
                <a:latin typeface="Aptos" panose="020B0004020202020204" pitchFamily="34" charset="0"/>
                <a:sym typeface="+mn-ea"/>
              </a:rPr>
              <a:t>recall@k</a:t>
            </a:r>
            <a:r>
              <a:rPr lang="en-US" dirty="0">
                <a:latin typeface="Aptos" panose="020B0004020202020204" pitchFamily="34" charset="0"/>
                <a:sym typeface="+mn-ea"/>
              </a:rPr>
              <a:t>, F1-score, and AUC.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67995" y="7556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Technology Stack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600065" y="755650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Algorithms &amp; 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155" y="1402080"/>
            <a:ext cx="5502910" cy="44691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Sources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Transaction history, product catalog, retailer activity logs.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External APIs for trend/festival data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Preprocessing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Data cleaning (missing values, duplicates)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Feature engineering (purchase frequency, seasonality, language tokens)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Normalization for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Storage / Pipeline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ETL pipeline for structured/unstructured data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Batch + real-time ingestion using Kafka/RabbitMQ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sym typeface="+mn-ea"/>
              </a:rPr>
              <a:t>Storage in PostgreSQL (transactional) + MongoDB (catalog)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9565" y="873125"/>
            <a:ext cx="4580255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Data Handling</a:t>
            </a:r>
            <a:endParaRPr lang="en-US" sz="2400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  <a:p>
            <a:endParaRPr lang="en-US" sz="2400" b="1" dirty="0">
              <a:solidFill>
                <a:schemeClr val="tx1"/>
              </a:solidFill>
              <a:latin typeface="Aptos" panose="020B00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21755" y="1402080"/>
            <a:ext cx="5365750" cy="5239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Initial Setup &amp; Environment: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Configure backend servers, ML environment, and databases.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Core Module Development: 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Build recommendation engine with collaborative + content-based filtering.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Integration &amp; Testing: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Integrate with mobile app APIs, run A/B testing for recommendations.</a:t>
            </a:r>
            <a:endParaRPr lang="en-US" sz="1600" dirty="0"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Final Deployment-ready Build:</a:t>
            </a:r>
            <a:endParaRPr lang="en-US" sz="1600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            </a:t>
            </a:r>
            <a:r>
              <a:rPr lang="en-US" sz="1600" dirty="0">
                <a:latin typeface="Aptos" panose="020B0004020202020204" pitchFamily="34" charset="0"/>
                <a:sym typeface="+mn-ea"/>
              </a:rPr>
              <a:t> Optimize response times, deploy microservices with load balancing.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6489700" y="873125"/>
            <a:ext cx="4064000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Implementation Plan</a:t>
            </a:r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17600" y="1398270"/>
            <a:ext cx="3822700" cy="5459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IN" altLang="en-US" sz="1600" b="1" dirty="0">
                <a:latin typeface="Aptos" panose="020B0004020202020204" pitchFamily="34" charset="0"/>
                <a:sym typeface="+mn-ea"/>
              </a:rPr>
              <a:t>Validation</a:t>
            </a:r>
            <a:r>
              <a:rPr lang="en-IN" altLang="en-US" sz="1600" dirty="0">
                <a:latin typeface="Aptos" panose="020B0004020202020204" pitchFamily="34" charset="0"/>
                <a:sym typeface="+mn-ea"/>
              </a:rPr>
              <a:t>: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ESLint is set up for code linting (eslint scripts and config).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TypeScript type checking is enabled (typecheck script).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Form state and input handling are present (e.g.,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AutoReplenishment.tsx), but there is no evidence of advanced form validation libraries (like Yup or Joi).</a:t>
            </a:r>
          </a:p>
          <a:p>
            <a:r>
              <a:rPr lang="en-US" altLang="en-US" sz="1600" b="1" dirty="0">
                <a:latin typeface="Aptos" panose="020B0004020202020204" pitchFamily="34" charset="0"/>
                <a:sym typeface="+mn-ea"/>
              </a:rPr>
              <a:t>Performance:</a:t>
            </a:r>
            <a:endParaRPr lang="en-US" altLang="en-US" sz="1600" dirty="0">
              <a:latin typeface="Aptos" panose="020B00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Vite is used for fast builds and hot module replacement.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There are optimizations in vite.config.ts (optimizeDeps).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Some UI components mention optimization (e.g., “Mobile optimized” in ARShelfPreview.tsx, “Optimize your purchases” in SmartCart.tsx).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ptos" panose="020B0004020202020204" pitchFamily="34" charset="0"/>
                <a:sym typeface="+mn-ea"/>
              </a:rPr>
              <a:t>No automated performance reporting tools (like Lighthouse) are found in the codebase.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604000" y="1543050"/>
            <a:ext cx="4372610" cy="420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Deployment Plan:</a:t>
            </a: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Containerized microservices (Docker, Kubernetes).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Cloud deployment (AWS/GCP/Azure).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Continuous Integration/Deployment (CI/CD).</a:t>
            </a: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sym typeface="+mn-ea"/>
              </a:rPr>
              <a:t>Scalability Consideration:</a:t>
            </a:r>
          </a:p>
          <a:p>
            <a:endParaRPr lang="en-US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Horizontal scaling to support 1,000+ concurrent users (Phase 3).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Auto-scaling ML inference services.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sym typeface="+mn-ea"/>
              </a:rPr>
              <a:t>Caching (Redis) for &lt;200ms latency.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535420" y="835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 Deployment &amp; Scalability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96950" y="832485"/>
            <a:ext cx="4064000" cy="370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Aptos" panose="020B000402020202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  <a:sym typeface="+mn-ea"/>
              </a:rPr>
              <a:t>Performance &amp; Validation</a:t>
            </a:r>
            <a:endParaRPr lang="en-US" b="1" dirty="0">
              <a:latin typeface="Aptos" panose="020B00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33520" y="3222625"/>
            <a:ext cx="4897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5400">
                <a:solidFill>
                  <a:schemeClr val="accent2"/>
                </a:solidFill>
              </a:rPr>
              <a:t>Thank You..</a:t>
            </a:r>
            <a:r>
              <a:rPr lang="en-IN" altLang="en-US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{ED1D71D0-4B27-4A3A-AF28-AB432359A6E3}TFc3084226-2d0c-440f-9f46-6b48c7a7f670e6ba4a85-fc4a2881d6b3</Template>
  <TotalTime>2</TotalTime>
  <Words>786</Words>
  <Application>Microsoft Office PowerPoint</Application>
  <PresentationFormat>Widescreen</PresentationFormat>
  <Paragraphs>116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Aptos</vt:lpstr>
      <vt:lpstr>Arial</vt:lpstr>
      <vt:lpstr>Business Cooperate</vt:lpstr>
      <vt:lpstr>DIZKART INDIANS BEST ONLINE SHOPPING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Product Recommendation System for B2B Marketplace</dc:title>
  <dc:creator>saisatwika</dc:creator>
  <cp:lastModifiedBy>Rineeth Chandavarapu</cp:lastModifiedBy>
  <cp:revision>10</cp:revision>
  <dcterms:created xsi:type="dcterms:W3CDTF">2025-09-27T06:50:00Z</dcterms:created>
  <dcterms:modified xsi:type="dcterms:W3CDTF">2025-09-28T17:33:45Z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82666B3D747245A3BA94CEBA0F4E420E_13</vt:lpwstr>
  </property>
  <property fmtid="{D5CDD505-2E9C-101B-9397-08002B2CF9AE}" pid="3" name="KSOProductBuildVer">
    <vt:lpwstr>1033-12.2.0.22549</vt:lpwstr>
  </property>
</Properties>
</file>